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9"/>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503" r:id="rId25"/>
    <p:sldId id="2490" r:id="rId26"/>
    <p:sldId id="2488" r:id="rId27"/>
    <p:sldId id="2415" r:id="rId28"/>
    <p:sldId id="342" r:id="rId29"/>
    <p:sldId id="2485" r:id="rId30"/>
    <p:sldId id="2502" r:id="rId31"/>
    <p:sldId id="292" r:id="rId32"/>
    <p:sldId id="2424" r:id="rId33"/>
    <p:sldId id="2425" r:id="rId34"/>
    <p:sldId id="260" r:id="rId35"/>
    <p:sldId id="2489" r:id="rId36"/>
    <p:sldId id="2492" r:id="rId37"/>
    <p:sldId id="2494" r:id="rId38"/>
    <p:sldId id="2493" r:id="rId39"/>
    <p:sldId id="2504" r:id="rId40"/>
    <p:sldId id="2495" r:id="rId41"/>
    <p:sldId id="2496" r:id="rId42"/>
    <p:sldId id="2497" r:id="rId43"/>
    <p:sldId id="2498" r:id="rId44"/>
    <p:sldId id="2499" r:id="rId45"/>
    <p:sldId id="2500" r:id="rId46"/>
    <p:sldId id="2501" r:id="rId47"/>
    <p:sldId id="2491"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503"/>
            <p14:sldId id="2490"/>
            <p14:sldId id="2488"/>
          </p14:sldIdLst>
        </p14:section>
        <p14:section name="APIM Policies" id="{7B9E3C2E-F411-9746-A657-9DD2D50C80C9}">
          <p14:sldIdLst>
            <p14:sldId id="2415"/>
            <p14:sldId id="342"/>
            <p14:sldId id="2485"/>
            <p14:sldId id="2502"/>
            <p14:sldId id="292"/>
            <p14:sldId id="2424"/>
            <p14:sldId id="2425"/>
            <p14:sldId id="260"/>
            <p14:sldId id="2489"/>
            <p14:sldId id="2492"/>
            <p14:sldId id="2494"/>
            <p14:sldId id="2493"/>
            <p14:sldId id="2504"/>
            <p14:sldId id="2495"/>
            <p14:sldId id="2496"/>
            <p14:sldId id="2497"/>
            <p14:sldId id="2498"/>
            <p14:sldId id="2499"/>
            <p14:sldId id="2500"/>
            <p14:sldId id="2501"/>
            <p14:sldId id="2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8" autoAdjust="0"/>
    <p:restoredTop sz="96431" autoAdjust="0"/>
  </p:normalViewPr>
  <p:slideViewPr>
    <p:cSldViewPr snapToGrid="0" snapToObjects="1">
      <p:cViewPr varScale="1">
        <p:scale>
          <a:sx n="116" d="100"/>
          <a:sy n="116" d="100"/>
        </p:scale>
        <p:origin x="42" y="42"/>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ADF20360-A94C-B046-88D7-CDC4918C2F09}" type="presOf" srcId="{920F4167-9996-4F91-8625-113CF44E3254}" destId="{418A7AC4-36BD-447A-BCAE-4D1AA7CB06EE}" srcOrd="0" destOrd="0" presId="urn:microsoft.com/office/officeart/2018/2/layout/IconVerticalSolidList"/>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ortal.azure.com/#@vipps.no/resource/subscriptions/f8fd3f8e-49d5-4c8e-8d21-f7e0bbbde0df/resourceGroups/VIPPS-MT1-rg/providers/microsoft.insights/components/vipps-apim-mt/applicationMa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1/27/2020 10:32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22</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23</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24</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25</a:t>
            </a:fld>
            <a:endParaRPr lang="en-US"/>
          </a:p>
        </p:txBody>
      </p:sp>
    </p:spTree>
    <p:extLst>
      <p:ext uri="{BB962C8B-B14F-4D97-AF65-F5344CB8AC3E}">
        <p14:creationId xmlns:p14="http://schemas.microsoft.com/office/powerpoint/2010/main" val="342320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1/27/2020 10:32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29</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30</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31</a:t>
            </a:fld>
            <a:endParaRPr lang="en-US"/>
          </a:p>
        </p:txBody>
      </p:sp>
    </p:spTree>
    <p:extLst>
      <p:ext uri="{BB962C8B-B14F-4D97-AF65-F5344CB8AC3E}">
        <p14:creationId xmlns:p14="http://schemas.microsoft.com/office/powerpoint/2010/main" val="40655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989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982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4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900" dirty="0">
                <a:hlinkClick r:id="rId3"/>
              </a:rPr>
              <a:t>https://portal.azure.com/#@vipps.no/resource/subscriptions/f8fd3f8e-49d5-4c8e-8d21-f7e0bbbde0df/resourceGroups/VIPPS-MT1-rg/providers/microsoft.insights/components/vipps-apim-mt/applicationMap</a:t>
            </a:r>
            <a:endParaRPr lang="nb-NO" sz="900" dirty="0"/>
          </a:p>
          <a:p>
            <a:endParaRPr lang="en-US" sz="850" b="0" i="0" u="none" strike="noStrike" kern="1200" dirty="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094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7176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379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22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74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81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41</a:t>
            </a:fld>
            <a:endParaRPr lang="en-US"/>
          </a:p>
        </p:txBody>
      </p:sp>
    </p:spTree>
    <p:extLst>
      <p:ext uri="{BB962C8B-B14F-4D97-AF65-F5344CB8AC3E}">
        <p14:creationId xmlns:p14="http://schemas.microsoft.com/office/powerpoint/2010/main" val="416835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8994CBEA-80B1-4F55-BCB5-4973CB1304C6}" type="slidenum">
              <a:rPr lang="en-US" smtClean="0"/>
              <a:t>42</a:t>
            </a:fld>
            <a:endParaRPr lang="en-US"/>
          </a:p>
        </p:txBody>
      </p:sp>
    </p:spTree>
    <p:extLst>
      <p:ext uri="{BB962C8B-B14F-4D97-AF65-F5344CB8AC3E}">
        <p14:creationId xmlns:p14="http://schemas.microsoft.com/office/powerpoint/2010/main" val="390017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1/27/2020 10:32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1/27/2020 10:32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1/27/2020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1/27/2020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1/27/2020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using-with-v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pi-management/api-management-howto-log-event-hub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log-to-eventhub-sampl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api-management-howto-app-insight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pi-management/api-management-howto-disaster-recovery-backup-restore"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pi-management/api-management-howto-mutual-certificate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docs.microsoft.com/en-us/azure/api-management/api-management-howto-protect-backend-with-aad" TargetMode="External"/><Relationship Id="rId4" Type="http://schemas.openxmlformats.org/officeDocument/2006/relationships/hyperlink" Target="https://docs.microsoft.com/en-us/azure/api-management/api-management-howto-mutual-certificates-for-clien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api-management/upgrade-and-scal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howto-autoscale"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mouse, computer&#10;&#10;Description automatically generated">
            <a:extLst>
              <a:ext uri="{FF2B5EF4-FFF2-40B4-BE49-F238E27FC236}">
                <a16:creationId xmlns:a16="http://schemas.microsoft.com/office/drawing/2014/main" id="{BC979680-BCB6-E243-9982-4F8E99E645E6}"/>
              </a:ext>
            </a:extLst>
          </p:cNvPr>
          <p:cNvPicPr>
            <a:picLocks noChangeAspect="1"/>
          </p:cNvPicPr>
          <p:nvPr/>
        </p:nvPicPr>
        <p:blipFill rotWithShape="1">
          <a:blip r:embed="rId2">
            <a:extLst>
              <a:ext uri="{28A0092B-C50C-407E-A947-70E740481C1C}">
                <a14:useLocalDpi xmlns:a14="http://schemas.microsoft.com/office/drawing/2010/main" val="0"/>
              </a:ext>
            </a:extLst>
          </a:blip>
          <a:srcRect l="8396" r="8494" b="1"/>
          <a:stretch/>
        </p:blipFill>
        <p:spPr>
          <a:xfrm>
            <a:off x="20" y="10"/>
            <a:ext cx="12191980" cy="6857990"/>
          </a:xfrm>
          <a:prstGeom prst="rect">
            <a:avLst/>
          </a:prstGeom>
          <a:noFill/>
        </p:spPr>
      </p:pic>
    </p:spTree>
    <p:extLst>
      <p:ext uri="{BB962C8B-B14F-4D97-AF65-F5344CB8AC3E}">
        <p14:creationId xmlns:p14="http://schemas.microsoft.com/office/powerpoint/2010/main" val="4283068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7C66E50C-AE98-194D-915D-C6B652C56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89D4D23-B706-1B4A-B2F1-5E6B28DFF8F8}"/>
              </a:ext>
            </a:extLst>
          </p:cNvPr>
          <p:cNvSpPr txBox="1"/>
          <p:nvPr/>
        </p:nvSpPr>
        <p:spPr>
          <a:xfrm>
            <a:off x="5723908" y="3238995"/>
            <a:ext cx="4975760" cy="3071949"/>
          </a:xfrm>
          <a:prstGeom prst="rect">
            <a:avLst/>
          </a:prstGeom>
          <a:solidFill>
            <a:schemeClr val="bg1"/>
          </a:solidFill>
        </p:spPr>
        <p:txBody>
          <a:bodyPr wrap="square" lIns="180000" tIns="180000" rIns="180000" bIns="180000" rtlCol="0">
            <a:spAutoFit/>
          </a:bodyPr>
          <a:lstStyle/>
          <a:p>
            <a:pPr algn="l"/>
            <a:r>
              <a:rPr lang="en-US" sz="4400" dirty="0">
                <a:gradFill>
                  <a:gsLst>
                    <a:gs pos="2917">
                      <a:schemeClr val="tx1"/>
                    </a:gs>
                    <a:gs pos="30000">
                      <a:schemeClr val="tx1"/>
                    </a:gs>
                  </a:gsLst>
                  <a:lin ang="5400000" scaled="0"/>
                </a:gradFill>
              </a:rPr>
              <a:t>Global</a:t>
            </a:r>
          </a:p>
          <a:p>
            <a:pPr algn="l"/>
            <a:r>
              <a:rPr lang="en-US" sz="4400" dirty="0">
                <a:gradFill>
                  <a:gsLst>
                    <a:gs pos="2917">
                      <a:schemeClr val="tx1"/>
                    </a:gs>
                    <a:gs pos="30000">
                      <a:schemeClr val="tx1"/>
                    </a:gs>
                  </a:gsLst>
                  <a:lin ang="5400000" scaled="0"/>
                </a:gradFill>
              </a:rPr>
              <a:t>    Product</a:t>
            </a:r>
          </a:p>
          <a:p>
            <a:pPr algn="l"/>
            <a:r>
              <a:rPr lang="en-US" sz="4400" dirty="0">
                <a:gradFill>
                  <a:gsLst>
                    <a:gs pos="2917">
                      <a:schemeClr val="tx1"/>
                    </a:gs>
                    <a:gs pos="30000">
                      <a:schemeClr val="tx1"/>
                    </a:gs>
                  </a:gsLst>
                  <a:lin ang="5400000" scaled="0"/>
                </a:gradFill>
              </a:rPr>
              <a:t>        API</a:t>
            </a:r>
          </a:p>
          <a:p>
            <a:pPr algn="l"/>
            <a:r>
              <a:rPr lang="en-US" sz="4400" dirty="0">
                <a:gradFill>
                  <a:gsLst>
                    <a:gs pos="2917">
                      <a:schemeClr val="tx1"/>
                    </a:gs>
                    <a:gs pos="30000">
                      <a:schemeClr val="tx1"/>
                    </a:gs>
                  </a:gsLst>
                  <a:lin ang="5400000" scaled="0"/>
                </a:gradFill>
              </a:rPr>
              <a:t>            Operation</a:t>
            </a:r>
          </a:p>
        </p:txBody>
      </p:sp>
    </p:spTree>
    <p:extLst>
      <p:ext uri="{BB962C8B-B14F-4D97-AF65-F5344CB8AC3E}">
        <p14:creationId xmlns:p14="http://schemas.microsoft.com/office/powerpoint/2010/main" val="31849218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p:txBody>
          <a:bodyPr/>
          <a:lstStyle/>
          <a:p>
            <a:r>
              <a:rPr lang="en-US" dirty="0">
                <a:cs typeface="Segoe UI Semibold"/>
              </a:rPr>
              <a:t>APIM maintenance</a:t>
            </a:r>
            <a:endParaRPr lang="en-US" dirty="0"/>
          </a:p>
        </p:txBody>
      </p:sp>
    </p:spTree>
    <p:extLst>
      <p:ext uri="{BB962C8B-B14F-4D97-AF65-F5344CB8AC3E}">
        <p14:creationId xmlns:p14="http://schemas.microsoft.com/office/powerpoint/2010/main" val="320772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APIM maintenance tasks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Enable VNET connection</a:t>
            </a:r>
          </a:p>
          <a:p>
            <a:pPr marL="457200" indent="-457200">
              <a:lnSpc>
                <a:spcPct val="90000"/>
              </a:lnSpc>
              <a:buFont typeface="Arial" panose="020B0604020202020204" pitchFamily="34" charset="0"/>
              <a:buChar char="•"/>
            </a:pPr>
            <a:r>
              <a:rPr lang="en-US" sz="3600" dirty="0"/>
              <a:t>Configure APIM to send logs to Application Insight</a:t>
            </a:r>
          </a:p>
          <a:p>
            <a:pPr marL="457200" indent="-457200">
              <a:lnSpc>
                <a:spcPct val="90000"/>
              </a:lnSpc>
              <a:buFont typeface="Arial" panose="020B0604020202020204" pitchFamily="34" charset="0"/>
              <a:buChar char="•"/>
            </a:pPr>
            <a:r>
              <a:rPr lang="en-US" sz="3600" dirty="0"/>
              <a:t>Configure APIM to send logs to Event Hub</a:t>
            </a:r>
          </a:p>
          <a:p>
            <a:pPr marL="457200" indent="-457200">
              <a:lnSpc>
                <a:spcPct val="90000"/>
              </a:lnSpc>
              <a:buFont typeface="Arial" panose="020B0604020202020204" pitchFamily="34" charset="0"/>
              <a:buChar char="•"/>
            </a:pPr>
            <a:r>
              <a:rPr lang="en-US" sz="3600" dirty="0"/>
              <a:t>Backup and Restore</a:t>
            </a:r>
          </a:p>
          <a:p>
            <a:pPr marL="457200" indent="-457200">
              <a:lnSpc>
                <a:spcPct val="90000"/>
              </a:lnSpc>
              <a:buFont typeface="Arial" panose="020B0604020202020204" pitchFamily="34" charset="0"/>
              <a:buChar char="•"/>
            </a:pPr>
            <a:r>
              <a:rPr lang="en-US" sz="3600" dirty="0"/>
              <a:t>Managing custom domains with SSL certificates</a:t>
            </a:r>
          </a:p>
          <a:p>
            <a:pPr marL="457200" indent="-457200">
              <a:lnSpc>
                <a:spcPct val="90000"/>
              </a:lnSpc>
              <a:buFont typeface="Arial" panose="020B0604020202020204" pitchFamily="34" charset="0"/>
              <a:buChar char="•"/>
            </a:pPr>
            <a:r>
              <a:rPr lang="en-US" sz="3600" dirty="0"/>
              <a:t>Upgrade and scale (for non consumption plans)</a:t>
            </a:r>
          </a:p>
        </p:txBody>
      </p:sp>
    </p:spTree>
    <p:extLst>
      <p:ext uri="{BB962C8B-B14F-4D97-AF65-F5344CB8AC3E}">
        <p14:creationId xmlns:p14="http://schemas.microsoft.com/office/powerpoint/2010/main" val="1414895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Enable VNET connection</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115660" y="1173892"/>
            <a:ext cx="7574362"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dirty="0"/>
              <a:t>Only supported at Premium </a:t>
            </a:r>
            <a:r>
              <a:rPr lang="en-US" dirty="0" err="1"/>
              <a:t>sku</a:t>
            </a:r>
            <a:endParaRPr lang="en-US" dirty="0"/>
          </a:p>
          <a:p>
            <a:pPr marL="457200" indent="-457200">
              <a:lnSpc>
                <a:spcPct val="90000"/>
              </a:lnSpc>
              <a:buFont typeface="Arial" panose="020B0604020202020204" pitchFamily="34" charset="0"/>
              <a:buChar char="•"/>
            </a:pPr>
            <a:r>
              <a:rPr lang="en-US" dirty="0"/>
              <a:t>Can be configured from the portal</a:t>
            </a:r>
          </a:p>
          <a:p>
            <a:pPr marL="457200" indent="-457200">
              <a:lnSpc>
                <a:spcPct val="90000"/>
              </a:lnSpc>
              <a:buFont typeface="Arial" panose="020B0604020202020204" pitchFamily="34" charset="0"/>
              <a:buChar char="•"/>
            </a:pPr>
            <a:r>
              <a:rPr lang="en-US" dirty="0"/>
              <a:t>Internal </a:t>
            </a:r>
            <a:r>
              <a:rPr lang="en-US"/>
              <a:t>and External</a:t>
            </a:r>
          </a:p>
          <a:p>
            <a:pPr marL="0" indent="0">
              <a:lnSpc>
                <a:spcPct val="90000"/>
              </a:lnSpc>
              <a:buNone/>
            </a:pPr>
            <a:r>
              <a:rPr lang="en-US"/>
              <a:t> </a:t>
            </a:r>
            <a:endParaRPr lang="en-US" dirty="0"/>
          </a:p>
        </p:txBody>
      </p:sp>
      <p:pic>
        <p:nvPicPr>
          <p:cNvPr id="1028" name="Picture 4" descr="Private peering">
            <a:extLst>
              <a:ext uri="{FF2B5EF4-FFF2-40B4-BE49-F238E27FC236}">
                <a16:creationId xmlns:a16="http://schemas.microsoft.com/office/drawing/2014/main" id="{82BED5B5-3E00-4B47-A51D-2AF5E183D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635" y="2199057"/>
            <a:ext cx="8111346" cy="4276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134847-EFEE-4454-9C74-075E7399048B}"/>
              </a:ext>
            </a:extLst>
          </p:cNvPr>
          <p:cNvSpPr txBox="1"/>
          <p:nvPr/>
        </p:nvSpPr>
        <p:spPr>
          <a:xfrm>
            <a:off x="303268" y="6550137"/>
            <a:ext cx="10464018" cy="307777"/>
          </a:xfrm>
          <a:prstGeom prst="rect">
            <a:avLst/>
          </a:prstGeom>
          <a:noFill/>
        </p:spPr>
        <p:txBody>
          <a:bodyPr wrap="none" lIns="0" tIns="0" rIns="0" bIns="0" rtlCol="0">
            <a:spAutoFit/>
          </a:bodyPr>
          <a:lstStyle/>
          <a:p>
            <a:r>
              <a:rPr lang="nb-NO" sz="2000" dirty="0">
                <a:hlinkClick r:id="rId4"/>
              </a:rPr>
              <a:t>https://docs.microsoft.com/en-us/azure/api-management/api-management-using-with-vnet</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4055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Event Hub</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new Event Hub 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EventHub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ConnectionString</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Configure log-to-</a:t>
            </a:r>
            <a:r>
              <a:rPr lang="en-US" sz="3600" dirty="0" err="1"/>
              <a:t>eventhubs</a:t>
            </a:r>
            <a:r>
              <a:rPr lang="en-US" sz="3600" dirty="0"/>
              <a:t> policies</a:t>
            </a:r>
          </a:p>
          <a:p>
            <a:pPr marL="685800" lvl="1" indent="-457200">
              <a:lnSpc>
                <a:spcPct val="90000"/>
              </a:lnSpc>
              <a:buFont typeface="Arial" panose="020B0604020202020204" pitchFamily="34" charset="0"/>
              <a:buChar char="•"/>
            </a:pPr>
            <a:r>
              <a:rPr lang="nb-NO" dirty="0"/>
              <a:t>&lt;log-to-eventhub&gt;</a:t>
            </a:r>
            <a:endParaRPr lang="en-US" sz="2800" dirty="0"/>
          </a:p>
        </p:txBody>
      </p:sp>
      <p:sp>
        <p:nvSpPr>
          <p:cNvPr id="3" name="TextBox 2">
            <a:extLst>
              <a:ext uri="{FF2B5EF4-FFF2-40B4-BE49-F238E27FC236}">
                <a16:creationId xmlns:a16="http://schemas.microsoft.com/office/drawing/2014/main" id="{C5AF03E5-3D62-4386-A3F1-BA39038E8F76}"/>
              </a:ext>
            </a:extLst>
          </p:cNvPr>
          <p:cNvSpPr txBox="1"/>
          <p:nvPr/>
        </p:nvSpPr>
        <p:spPr>
          <a:xfrm>
            <a:off x="429485" y="6104586"/>
            <a:ext cx="11454418" cy="923330"/>
          </a:xfrm>
          <a:prstGeom prst="rect">
            <a:avLst/>
          </a:prstGeom>
          <a:noFill/>
        </p:spPr>
        <p:txBody>
          <a:bodyPr wrap="none" lIns="0" tIns="0" rIns="0" bIns="0" rtlCol="0">
            <a:spAutoFit/>
          </a:bodyPr>
          <a:lstStyle/>
          <a:p>
            <a:r>
              <a:rPr lang="nb-NO" sz="2000" dirty="0">
                <a:hlinkClick r:id="rId3"/>
              </a:rPr>
              <a:t>https://docs.microsoft.com/en-us/azure/api-management/api-management-howto-log-event-hubs</a:t>
            </a:r>
            <a:endParaRPr lang="nb-NO" sz="2000" dirty="0"/>
          </a:p>
          <a:p>
            <a:r>
              <a:rPr lang="nb-NO" sz="2000" dirty="0">
                <a:hlinkClick r:id="rId4"/>
              </a:rPr>
              <a:t>https://docs.microsoft.com/en-us/azure/api-management/api-management-log-to-eventhub-sample</a:t>
            </a:r>
            <a:endParaRPr lang="nb-NO" sz="2000" dirty="0"/>
          </a:p>
          <a:p>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46639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Application Insight</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Application Insight</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AzApplicationInsights</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Application Insight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InstrumentationKey</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Enable Application Insights logging for your API</a:t>
            </a:r>
          </a:p>
          <a:p>
            <a:pPr marL="685800" lvl="1" indent="-457200">
              <a:lnSpc>
                <a:spcPct val="90000"/>
              </a:lnSpc>
              <a:buFont typeface="Arial" panose="020B0604020202020204" pitchFamily="34" charset="0"/>
              <a:buChar char="•"/>
            </a:pPr>
            <a:r>
              <a:rPr lang="en-US" dirty="0"/>
              <a:t>single API logger</a:t>
            </a:r>
            <a:endParaRPr lang="nb-NO" dirty="0"/>
          </a:p>
          <a:p>
            <a:pPr marL="685800" lvl="1" indent="-457200">
              <a:lnSpc>
                <a:spcPct val="90000"/>
              </a:lnSpc>
              <a:buFont typeface="Arial" panose="020B0604020202020204" pitchFamily="34" charset="0"/>
              <a:buChar char="•"/>
            </a:pPr>
            <a:r>
              <a:rPr lang="en-US" dirty="0"/>
              <a:t>logger for all APIs</a:t>
            </a:r>
          </a:p>
          <a:p>
            <a:pPr marL="685800" lvl="1" indent="-457200">
              <a:lnSpc>
                <a:spcPct val="90000"/>
              </a:lnSpc>
              <a:buFont typeface="Arial" panose="020B0604020202020204" pitchFamily="34" charset="0"/>
              <a:buChar char="•"/>
            </a:pPr>
            <a:endParaRPr lang="nb-NO" dirty="0"/>
          </a:p>
          <a:p>
            <a:pPr marL="457200" indent="-457200">
              <a:lnSpc>
                <a:spcPct val="90000"/>
              </a:lnSpc>
              <a:buFont typeface="Arial" panose="020B0604020202020204" pitchFamily="34" charset="0"/>
              <a:buChar char="•"/>
            </a:pPr>
            <a:r>
              <a:rPr lang="en-US" dirty="0"/>
              <a:t>! Logging all events to AI may have serious performance implications, depending on incoming requests rate.</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0899650" cy="307777"/>
          </a:xfrm>
          <a:prstGeom prst="rect">
            <a:avLst/>
          </a:prstGeom>
          <a:noFill/>
        </p:spPr>
        <p:txBody>
          <a:bodyPr wrap="none" lIns="0" tIns="0" rIns="0" bIns="0" rtlCol="0">
            <a:spAutoFit/>
          </a:bodyPr>
          <a:lstStyle/>
          <a:p>
            <a:r>
              <a:rPr lang="nb-NO" sz="2000" dirty="0">
                <a:hlinkClick r:id="rId3"/>
              </a:rPr>
              <a:t>https://docs.microsoft.com/en-us/azure/api-management/api-management-howto-app-insights</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04172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Backup and Restore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Not supported at consumption plan </a:t>
            </a:r>
          </a:p>
          <a:p>
            <a:pPr marL="457200" indent="-457200">
              <a:lnSpc>
                <a:spcPct val="90000"/>
              </a:lnSpc>
              <a:buFont typeface="Arial" panose="020B0604020202020204" pitchFamily="34" charset="0"/>
              <a:buChar char="•"/>
            </a:pPr>
            <a:r>
              <a:rPr lang="en-US" sz="3600" dirty="0"/>
              <a:t>Backup to storage account</a:t>
            </a:r>
          </a:p>
          <a:p>
            <a:pPr marL="457200" indent="-457200">
              <a:lnSpc>
                <a:spcPct val="90000"/>
              </a:lnSpc>
              <a:buFont typeface="Arial" panose="020B0604020202020204" pitchFamily="34" charset="0"/>
              <a:buChar char="•"/>
            </a:pPr>
            <a:r>
              <a:rPr lang="en-US" sz="3600" dirty="0" err="1"/>
              <a:t>Powershell</a:t>
            </a:r>
            <a:r>
              <a:rPr lang="en-US" sz="3600" dirty="0"/>
              <a:t> Backup-</a:t>
            </a:r>
            <a:r>
              <a:rPr lang="en-US" sz="3600" dirty="0" err="1"/>
              <a:t>AzApiManagement</a:t>
            </a:r>
            <a:r>
              <a:rPr lang="en-US" sz="3600" dirty="0"/>
              <a:t> – can be automated with runbook</a:t>
            </a:r>
          </a:p>
          <a:p>
            <a:pPr marL="457200" indent="-457200">
              <a:lnSpc>
                <a:spcPct val="90000"/>
              </a:lnSpc>
              <a:buFont typeface="Arial" panose="020B0604020202020204" pitchFamily="34" charset="0"/>
              <a:buChar char="•"/>
            </a:pPr>
            <a:r>
              <a:rPr lang="en-US" sz="3600" dirty="0"/>
              <a:t>Rest API – can be automated with Logic App</a:t>
            </a:r>
          </a:p>
          <a:p>
            <a:pPr marL="457200" indent="-457200">
              <a:lnSpc>
                <a:spcPct val="90000"/>
              </a:lnSpc>
              <a:buFont typeface="Arial" panose="020B0604020202020204" pitchFamily="34" charset="0"/>
              <a:buChar char="•"/>
            </a:pPr>
            <a:r>
              <a:rPr lang="en-US" sz="3600" dirty="0"/>
              <a:t>Restore from storage account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3248883" cy="307777"/>
          </a:xfrm>
          <a:prstGeom prst="rect">
            <a:avLst/>
          </a:prstGeom>
          <a:noFill/>
        </p:spPr>
        <p:txBody>
          <a:bodyPr wrap="none" lIns="0" tIns="0" rIns="0" bIns="0" rtlCol="0">
            <a:spAutoFit/>
          </a:bodyPr>
          <a:lstStyle/>
          <a:p>
            <a:r>
              <a:rPr lang="nb-NO" sz="2000" dirty="0">
                <a:hlinkClick r:id="rId3"/>
              </a:rPr>
              <a:t>https://docs.microsoft.com/en-us/azure/api-management/api-management-howto-disaster-recovery-backup-restore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25084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custom domains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a:p>
            <a:pPr marL="457200" indent="-457200">
              <a:lnSpc>
                <a:spcPct val="90000"/>
              </a:lnSpc>
              <a:buFont typeface="Arial" panose="020B0604020202020204" pitchFamily="34" charset="0"/>
              <a:buChar char="•"/>
            </a:pPr>
            <a:r>
              <a:rPr lang="en-US" sz="3600" dirty="0"/>
              <a:t>SSL certificate can be uploaded form the </a:t>
            </a:r>
            <a:r>
              <a:rPr lang="en-US" sz="3600" dirty="0" err="1"/>
              <a:t>pfx</a:t>
            </a:r>
            <a:r>
              <a:rPr lang="en-US" sz="3600" dirty="0"/>
              <a:t> file or referenced from </a:t>
            </a:r>
            <a:r>
              <a:rPr lang="en-US" sz="3600" dirty="0" err="1"/>
              <a:t>kevaylt</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89269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SSL certificates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94769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Security</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secure back-end services using client certificate</a:t>
            </a:r>
          </a:p>
          <a:p>
            <a:pPr marL="457200" indent="-457200">
              <a:lnSpc>
                <a:spcPct val="90000"/>
              </a:lnSpc>
              <a:buFont typeface="Arial" panose="020B0604020202020204" pitchFamily="34" charset="0"/>
              <a:buChar char="•"/>
            </a:pPr>
            <a:r>
              <a:rPr lang="en-US" sz="3600" dirty="0"/>
              <a:t>You can secure your APIs using client certificate authentication (with policies)</a:t>
            </a:r>
          </a:p>
          <a:p>
            <a:pPr marL="685800" lvl="1" indent="-457200">
              <a:lnSpc>
                <a:spcPct val="90000"/>
              </a:lnSpc>
              <a:buFont typeface="Arial" panose="020B0604020202020204" pitchFamily="34" charset="0"/>
              <a:buChar char="•"/>
            </a:pPr>
            <a:r>
              <a:rPr lang="en-US" sz="2800" dirty="0"/>
              <a:t>Checking the issuer and subject</a:t>
            </a:r>
          </a:p>
          <a:p>
            <a:pPr marL="685800" lvl="1" indent="-457200">
              <a:lnSpc>
                <a:spcPct val="90000"/>
              </a:lnSpc>
              <a:buFont typeface="Arial" panose="020B0604020202020204" pitchFamily="34" charset="0"/>
              <a:buChar char="•"/>
            </a:pPr>
            <a:r>
              <a:rPr lang="en-US" sz="2800" dirty="0"/>
              <a:t>Checking the thumbprint</a:t>
            </a:r>
          </a:p>
          <a:p>
            <a:pPr marL="685800" lvl="1" indent="-457200">
              <a:lnSpc>
                <a:spcPct val="90000"/>
              </a:lnSpc>
              <a:buFont typeface="Arial" panose="020B0604020202020204" pitchFamily="34" charset="0"/>
              <a:buChar char="•"/>
            </a:pPr>
            <a:r>
              <a:rPr lang="en-US" sz="2800" dirty="0"/>
              <a:t>Checking a thumbprint against certificates uploaded to API Management</a:t>
            </a:r>
          </a:p>
          <a:p>
            <a:pPr marL="457200" indent="-457200">
              <a:lnSpc>
                <a:spcPct val="90000"/>
              </a:lnSpc>
              <a:buFont typeface="Arial" panose="020B0604020202020204" pitchFamily="34" charset="0"/>
              <a:buChar char="•"/>
            </a:pPr>
            <a:r>
              <a:rPr lang="en-US" sz="3600" dirty="0"/>
              <a:t>Protect an API by using OAuth 2.0 with Azure Active Directory and API Management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5963478"/>
            <a:ext cx="12852686" cy="923330"/>
          </a:xfrm>
          <a:prstGeom prst="rect">
            <a:avLst/>
          </a:prstGeom>
          <a:noFill/>
        </p:spPr>
        <p:txBody>
          <a:bodyPr wrap="none" lIns="0" tIns="0" rIns="0" bIns="0" rtlCol="0">
            <a:spAutoFit/>
          </a:bodyPr>
          <a:lstStyle/>
          <a:p>
            <a:r>
              <a:rPr lang="nb-NO" sz="2000" dirty="0">
                <a:hlinkClick r:id="rId3"/>
              </a:rPr>
              <a:t>https://docs.microsoft.com/en-us/azure/api-management/api-management-howto-mutual-certificates</a:t>
            </a:r>
            <a:endParaRPr lang="nb-NO" sz="2000" dirty="0"/>
          </a:p>
          <a:p>
            <a:r>
              <a:rPr lang="nb-NO" sz="2000" dirty="0">
                <a:hlinkClick r:id="rId4"/>
              </a:rPr>
              <a:t>https://docs.microsoft.com/en-us/azure/api-management/api-management-howto-mutual-certificates-for-clients</a:t>
            </a:r>
            <a:endParaRPr lang="nb-NO" sz="2000" dirty="0"/>
          </a:p>
          <a:p>
            <a:r>
              <a:rPr lang="nb-NO" sz="2000" dirty="0">
                <a:hlinkClick r:id="rId5"/>
              </a:rPr>
              <a:t>https://docs.microsoft.com/en-us/azure/api-management/api-management-howto-protect-backend-with-aad</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4726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Upgrade and scale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24521" y="1133061"/>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choose </a:t>
            </a:r>
            <a:r>
              <a:rPr lang="en-US" sz="3600"/>
              <a:t>between 4 </a:t>
            </a:r>
            <a:r>
              <a:rPr lang="en-US" sz="3600" dirty="0"/>
              <a:t>tiers: Developer, Basic, Standard and Premium</a:t>
            </a:r>
          </a:p>
          <a:p>
            <a:pPr marL="457200" indent="-457200">
              <a:lnSpc>
                <a:spcPct val="90000"/>
              </a:lnSpc>
              <a:buFont typeface="Arial" panose="020B0604020202020204" pitchFamily="34" charset="0"/>
              <a:buChar char="•"/>
            </a:pPr>
            <a:r>
              <a:rPr lang="en-US" sz="3600" dirty="0"/>
              <a:t>Basic – up to 2 units</a:t>
            </a:r>
          </a:p>
          <a:p>
            <a:pPr marL="457200" indent="-457200">
              <a:lnSpc>
                <a:spcPct val="90000"/>
              </a:lnSpc>
              <a:buFont typeface="Arial" panose="020B0604020202020204" pitchFamily="34" charset="0"/>
              <a:buChar char="•"/>
            </a:pPr>
            <a:r>
              <a:rPr lang="en-US" sz="3600" dirty="0"/>
              <a:t>Standard – up to 4 units</a:t>
            </a:r>
          </a:p>
          <a:p>
            <a:pPr marL="457200" indent="-457200">
              <a:lnSpc>
                <a:spcPct val="90000"/>
              </a:lnSpc>
              <a:buFont typeface="Arial" panose="020B0604020202020204" pitchFamily="34" charset="0"/>
              <a:buChar char="•"/>
            </a:pPr>
            <a:r>
              <a:rPr lang="en-US" sz="3600" dirty="0"/>
              <a:t>Premium - enables to distribute a single instance across any number of Azure regions (DR)</a:t>
            </a:r>
          </a:p>
          <a:p>
            <a:pPr marL="457200" indent="-457200">
              <a:lnSpc>
                <a:spcPct val="90000"/>
              </a:lnSpc>
              <a:buFont typeface="Arial" panose="020B0604020202020204" pitchFamily="34" charset="0"/>
              <a:buChar char="•"/>
            </a:pPr>
            <a:r>
              <a:rPr lang="en-US" sz="3600" dirty="0"/>
              <a:t>Autoscaling (only Standard and Premium) </a:t>
            </a:r>
          </a:p>
          <a:p>
            <a:pPr marL="685800" lvl="1" indent="-457200">
              <a:lnSpc>
                <a:spcPct val="90000"/>
              </a:lnSpc>
              <a:buFont typeface="Arial" panose="020B0604020202020204" pitchFamily="34" charset="0"/>
              <a:buChar char="•"/>
            </a:pPr>
            <a:r>
              <a:rPr lang="en-US" sz="2800" dirty="0"/>
              <a:t>Uses Azure Monitor and rules based on metrics</a:t>
            </a:r>
          </a:p>
          <a:p>
            <a:pPr marL="685800" lvl="1" indent="-457200">
              <a:lnSpc>
                <a:spcPct val="90000"/>
              </a:lnSpc>
              <a:buFont typeface="Arial" panose="020B0604020202020204" pitchFamily="34" charset="0"/>
              <a:buChar char="•"/>
            </a:pPr>
            <a:r>
              <a:rPr lang="en-US" sz="2800" dirty="0"/>
              <a:t>Can be configured to scale in and scale out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093023"/>
            <a:ext cx="10559429" cy="615553"/>
          </a:xfrm>
          <a:prstGeom prst="rect">
            <a:avLst/>
          </a:prstGeom>
          <a:noFill/>
        </p:spPr>
        <p:txBody>
          <a:bodyPr wrap="none" lIns="0" tIns="0" rIns="0" bIns="0" rtlCol="0">
            <a:spAutoFit/>
          </a:bodyPr>
          <a:lstStyle/>
          <a:p>
            <a:r>
              <a:rPr lang="nb-NO" sz="2000" dirty="0">
                <a:hlinkClick r:id="rId3"/>
              </a:rPr>
              <a:t>https://docs.microsoft.com/en-us/azure/api-management/upgrade-and-scale</a:t>
            </a:r>
            <a:endParaRPr lang="nb-NO" sz="2000" dirty="0"/>
          </a:p>
          <a:p>
            <a:r>
              <a:rPr lang="nb-NO" sz="2000" dirty="0">
                <a:hlinkClick r:id="rId4"/>
              </a:rPr>
              <a:t>https://docs.microsoft.com/en-us/azure/api-management/api-management-howto-autoscale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9102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05358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2554545"/>
          </a:xfrm>
          <a:prstGeom prst="rect">
            <a:avLst/>
          </a:prstGeom>
        </p:spPr>
        <p:txBody>
          <a:bodyPr wrap="square">
            <a:spAutoFit/>
          </a:bodyPr>
          <a:lstStyle/>
          <a:p>
            <a:r>
              <a:rPr lang="nb-NO" sz="2000" b="1" dirty="0">
                <a:solidFill>
                  <a:srgbClr val="24292E"/>
                </a:solidFill>
                <a:latin typeface="-apple-system"/>
              </a:rPr>
              <a:t>Task 6: Configure APIM to send logs to Event Hub</a:t>
            </a:r>
          </a:p>
          <a:p>
            <a:r>
              <a:rPr lang="nb-NO" sz="2000" dirty="0">
                <a:solidFill>
                  <a:srgbClr val="24292E"/>
                </a:solidFill>
                <a:latin typeface="-apple-system"/>
              </a:rPr>
              <a:t>We need to collect logs to event hub for further processing, therefore we need to do the following:</a:t>
            </a:r>
          </a:p>
          <a:p>
            <a:pPr marL="457200" indent="-457200">
              <a:buAutoNum type="arabicPeriod"/>
            </a:pPr>
            <a:r>
              <a:rPr lang="nb-NO" sz="2000" dirty="0">
                <a:solidFill>
                  <a:srgbClr val="24292E"/>
                </a:solidFill>
                <a:latin typeface="-apple-system"/>
              </a:rPr>
              <a:t>Create EventHub namespace </a:t>
            </a:r>
            <a:r>
              <a:rPr lang="nb-NO" sz="2000">
                <a:solidFill>
                  <a:srgbClr val="24292E"/>
                </a:solidFill>
                <a:latin typeface="-apple-system"/>
              </a:rPr>
              <a:t>with EventHub </a:t>
            </a:r>
            <a:r>
              <a:rPr lang="nb-NO" sz="2000" dirty="0">
                <a:solidFill>
                  <a:srgbClr val="24292E"/>
                </a:solidFill>
                <a:latin typeface="-apple-system"/>
              </a:rPr>
              <a:t>called </a:t>
            </a:r>
            <a:r>
              <a:rPr lang="nb-NO" sz="2000" b="1" i="1" dirty="0">
                <a:solidFill>
                  <a:srgbClr val="24292E"/>
                </a:solidFill>
                <a:latin typeface="-apple-system"/>
              </a:rPr>
              <a:t>apimlogs</a:t>
            </a:r>
            <a:endParaRPr lang="nb-NO" sz="2000" dirty="0">
              <a:solidFill>
                <a:srgbClr val="24292E"/>
              </a:solidFill>
              <a:latin typeface="-apple-system"/>
            </a:endParaRPr>
          </a:p>
          <a:p>
            <a:pPr marL="457200" indent="-457200">
              <a:buAutoNum type="arabicPeriod"/>
            </a:pPr>
            <a:r>
              <a:rPr lang="nb-NO" sz="2000" dirty="0">
                <a:solidFill>
                  <a:srgbClr val="24292E"/>
                </a:solidFill>
                <a:latin typeface="-apple-system"/>
              </a:rPr>
              <a:t>Add new APIM EventHub logger and use EventHub created at #1</a:t>
            </a:r>
          </a:p>
          <a:p>
            <a:pPr marL="457200" indent="-457200">
              <a:buFontTx/>
              <a:buAutoNum type="arabicPeriod"/>
            </a:pPr>
            <a:r>
              <a:rPr lang="nb-NO" sz="2000" dirty="0">
                <a:solidFill>
                  <a:srgbClr val="24292E"/>
                </a:solidFill>
                <a:latin typeface="-apple-system"/>
              </a:rPr>
              <a:t>Configure that all inbound calls for all APIS send the following data to EventHub:</a:t>
            </a:r>
            <a:br>
              <a:rPr lang="nb-NO" sz="2000" dirty="0">
                <a:solidFill>
                  <a:srgbClr val="24292E"/>
                </a:solidFill>
                <a:latin typeface="-apple-system"/>
              </a:rPr>
            </a:br>
            <a:r>
              <a:rPr lang="nb-NO" sz="2000" dirty="0">
                <a:solidFill>
                  <a:srgbClr val="24292E"/>
                </a:solidFill>
                <a:latin typeface="-apple-system"/>
              </a:rPr>
              <a:t>	timestamp (in </a:t>
            </a:r>
            <a:r>
              <a:rPr lang="nb-NO" dirty="0"/>
              <a:t>UtcNow format), request id and operation name</a:t>
            </a:r>
          </a:p>
          <a:p>
            <a:pPr marL="457200" indent="-457200">
              <a:buAutoNum type="arabicPeriod"/>
            </a:pPr>
            <a:endParaRPr lang="nb-NO" sz="2000" dirty="0">
              <a:solidFill>
                <a:srgbClr val="24292E"/>
              </a:solidFill>
              <a:latin typeface="-apple-system"/>
            </a:endParaRPr>
          </a:p>
          <a:p>
            <a:endParaRPr lang="nb-NO" sz="2000" b="1" i="1"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3260757"/>
            <a:ext cx="11180618" cy="1015663"/>
          </a:xfrm>
          <a:prstGeom prst="rect">
            <a:avLst/>
          </a:prstGeom>
        </p:spPr>
        <p:txBody>
          <a:bodyPr wrap="square">
            <a:spAutoFit/>
          </a:bodyPr>
          <a:lstStyle/>
          <a:p>
            <a:r>
              <a:rPr lang="nb-NO" sz="2000" b="1" dirty="0">
                <a:solidFill>
                  <a:srgbClr val="24292E"/>
                </a:solidFill>
                <a:latin typeface="-apple-system"/>
              </a:rPr>
              <a:t>Task 7: Configure APIM to send logs to Application Insight</a:t>
            </a:r>
          </a:p>
          <a:p>
            <a:r>
              <a:rPr lang="nb-NO" sz="2000" dirty="0">
                <a:solidFill>
                  <a:srgbClr val="24292E"/>
                </a:solidFill>
                <a:latin typeface="-apple-system"/>
              </a:rPr>
              <a:t>To simplify debugging we can send APIM logs to Aplication Insight. Let’s create new Application Insight instance and configure APIM that all APIs logs request data to Application Insight. </a:t>
            </a:r>
          </a:p>
        </p:txBody>
      </p:sp>
    </p:spTree>
    <p:extLst>
      <p:ext uri="{BB962C8B-B14F-4D97-AF65-F5344CB8AC3E}">
        <p14:creationId xmlns:p14="http://schemas.microsoft.com/office/powerpoint/2010/main" val="1140087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40BEE1-120B-4682-AC87-AFB6971FE459}">
  <ds:schemaRefs>
    <ds:schemaRef ds:uri="http://schemas.microsoft.com/sharepoint/v3/contenttype/forms"/>
  </ds:schemaRefs>
</ds:datastoreItem>
</file>

<file path=customXml/itemProps2.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TotalTime>
  <Words>2507</Words>
  <Application>Microsoft Office PowerPoint</Application>
  <PresentationFormat>Widescreen</PresentationFormat>
  <Paragraphs>462</Paragraphs>
  <Slides>42</Slides>
  <Notes>40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PowerPoint Presentation</vt:lpstr>
      <vt:lpstr>Basic API policy</vt:lpstr>
      <vt:lpstr>Mock template to include</vt:lpstr>
      <vt:lpstr>Let’s do some work again ... </vt:lpstr>
      <vt:lpstr>PowerPoint Presentation</vt:lpstr>
      <vt:lpstr>APIM maintenance</vt:lpstr>
      <vt:lpstr>APIM maintenance tasks</vt:lpstr>
      <vt:lpstr>Enable VNET connection</vt:lpstr>
      <vt:lpstr>Configure APIM to send logs to Event Hub</vt:lpstr>
      <vt:lpstr>Configure APIM to send logs to Application Insight</vt:lpstr>
      <vt:lpstr>Backup and Restore</vt:lpstr>
      <vt:lpstr>Managing custom domains</vt:lpstr>
      <vt:lpstr>Managing SSL certificates</vt:lpstr>
      <vt:lpstr>Security</vt:lpstr>
      <vt:lpstr>Upgrade and scale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Evgeny Borzenin</cp:lastModifiedBy>
  <cp:revision>2</cp:revision>
  <dcterms:created xsi:type="dcterms:W3CDTF">2020-01-27T13:14:07Z</dcterms:created>
  <dcterms:modified xsi:type="dcterms:W3CDTF">2020-01-27T21:38:23Z</dcterms:modified>
</cp:coreProperties>
</file>